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4" r:id="rId3"/>
    <p:sldMasterId id="214748367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
      <p:font typeface="Average"/>
      <p:regular r:id="rId27"/>
    </p:embeddedFont>
    <p:embeddedFont>
      <p:font typeface="Oswald"/>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28" Type="http://schemas.openxmlformats.org/officeDocument/2006/relationships/font" Target="fonts/Oswald-regular.fntdata"/><Relationship Id="rId27"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Shape 27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76" name="Shape 2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Shape 3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1" name="Shape 34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Shape 3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6" name="Shape 3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Shape 3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2" name="Shape 3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Shape 3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8" name="Shape 35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2" name="Shape 2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Shape 29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92" name="Shape 29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Shape 29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98" name="Shape 2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Shape 3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4" name="Shape 30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Shape 3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0" name="Shape 31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Shape 3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6" name="Shape 31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Shape 3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1" name="Shape 32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Shape 3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6" name="Shape 3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slide=id.g36cbe6d44d_0_5" TargetMode="External"/><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slide=id.g36cbe6d44d_0_5" TargetMode="External"/><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slide=id.g36cbe6d44d_0_5" TargetMode="External"/><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slide=id.g36cbe6d44d_0_5" TargetMode="External"/><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slide=id.g36cbe6d44d_0_5" TargetMode="External"/><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slide=id.g36cbe6d44d_0_5" TargetMode="External"/><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slide=id.g36cbe6d44d_0_5" TargetMode="External"/><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slide=id.g36cbe6d44d_0_5" TargetMode="External"/><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slide=id.g36cbe6d44d_0_5" TargetMode="External"/><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slide=id.g36cbe6d44d_0_5" TargetMode="External"/><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slide=id.g36cbe6d44d_0_5" TargetMode="External"/><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hyperlink" Target="#slide=id.g36cbe6d44d_0_5" TargetMode="External"/><Relationship Id="rId4" Type="http://schemas.openxmlformats.org/officeDocument/2006/relationships/hyperlink" Target="#slide=id.g36cbe6d44d_0_5" TargetMode="External"/><Relationship Id="rId5" Type="http://schemas.openxmlformats.org/officeDocument/2006/relationships/hyperlink" Target="#slide=id.g36cbe6d44d_0_5" TargetMode="External"/><Relationship Id="rId6" Type="http://schemas.openxmlformats.org/officeDocument/2006/relationships/hyperlink" Target="#slide=id.g36cbe6d44d_0_5"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Shape 10"/>
          <p:cNvGrpSpPr/>
          <p:nvPr/>
        </p:nvGrpSpPr>
        <p:grpSpPr>
          <a:xfrm>
            <a:off x="4350279" y="2855377"/>
            <a:ext cx="443589"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Shape 1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 name="Shape 14"/>
          <p:cNvSpPr txBox="1"/>
          <p:nvPr>
            <p:ph type="ctrTitle"/>
          </p:nvPr>
        </p:nvSpPr>
        <p:spPr>
          <a:xfrm>
            <a:off x="671258" y="990800"/>
            <a:ext cx="7801500" cy="17301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Shape 15"/>
          <p:cNvSpPr txBox="1"/>
          <p:nvPr>
            <p:ph idx="1" type="subTitle"/>
          </p:nvPr>
        </p:nvSpPr>
        <p:spPr>
          <a:xfrm>
            <a:off x="671250" y="3174876"/>
            <a:ext cx="78015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Shape 1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Shape 50"/>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Shape 51"/>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Shape 5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9" name="Shape 59"/>
        <p:cNvGrpSpPr/>
        <p:nvPr/>
      </p:nvGrpSpPr>
      <p:grpSpPr>
        <a:xfrm>
          <a:off x="0" y="0"/>
          <a:ext cx="0" cy="0"/>
          <a:chOff x="0" y="0"/>
          <a:chExt cx="0" cy="0"/>
        </a:xfrm>
      </p:grpSpPr>
      <p:pic>
        <p:nvPicPr>
          <p:cNvPr descr="offset_comp_406605.jpg" id="60" name="Shape 60"/>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61" name="Shape 61"/>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62" name="Shape 6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63" name="Shape 63"/>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64" name="Shape 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65" name="Shape 65"/>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6" name="Shape 66"/>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7" name="Shape 67"/>
        <p:cNvGrpSpPr/>
        <p:nvPr/>
      </p:nvGrpSpPr>
      <p:grpSpPr>
        <a:xfrm>
          <a:off x="0" y="0"/>
          <a:ext cx="0" cy="0"/>
          <a:chOff x="0" y="0"/>
          <a:chExt cx="0" cy="0"/>
        </a:xfrm>
      </p:grpSpPr>
      <p:grpSp>
        <p:nvGrpSpPr>
          <p:cNvPr id="68" name="Shape 68"/>
          <p:cNvGrpSpPr/>
          <p:nvPr/>
        </p:nvGrpSpPr>
        <p:grpSpPr>
          <a:xfrm>
            <a:off x="4406400" y="0"/>
            <a:ext cx="4737600" cy="5143065"/>
            <a:chOff x="4406400" y="0"/>
            <a:chExt cx="4737600" cy="5143065"/>
          </a:xfrm>
        </p:grpSpPr>
        <p:sp>
          <p:nvSpPr>
            <p:cNvPr id="69" name="Shape 69"/>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 name="Shape 70"/>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 name="Shape 7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Shape 7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 name="Shape 77"/>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 name="Shape 78"/>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 name="Shape 80"/>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 name="Shape 8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 name="Shape 8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 name="Shape 8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7" name="Shape 87"/>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8" name="Shape 8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89" name="Shape 89">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0" name="Shape 90">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1" name="Shape 91">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2" name="Shape 92">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93" name="Shape 93"/>
        <p:cNvGrpSpPr/>
        <p:nvPr/>
      </p:nvGrpSpPr>
      <p:grpSpPr>
        <a:xfrm>
          <a:off x="0" y="0"/>
          <a:ext cx="0" cy="0"/>
          <a:chOff x="0" y="0"/>
          <a:chExt cx="0" cy="0"/>
        </a:xfrm>
      </p:grpSpPr>
      <p:grpSp>
        <p:nvGrpSpPr>
          <p:cNvPr id="94" name="Shape 94"/>
          <p:cNvGrpSpPr/>
          <p:nvPr/>
        </p:nvGrpSpPr>
        <p:grpSpPr>
          <a:xfrm>
            <a:off x="4406400" y="0"/>
            <a:ext cx="4737600" cy="5143065"/>
            <a:chOff x="4406400" y="0"/>
            <a:chExt cx="4737600" cy="5143065"/>
          </a:xfrm>
        </p:grpSpPr>
        <p:sp>
          <p:nvSpPr>
            <p:cNvPr id="95" name="Shape 9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6" name="Shape 9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 name="Shape 9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 name="Shape 9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 name="Shape 9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 name="Shape 10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Shape 10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 name="Shape 10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 name="Shape 10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 name="Shape 10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 name="Shape 10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 name="Shape 10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 name="Shape 11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 name="Shape 1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Shape 11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3" name="Shape 1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114" name="Shape 11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15" name="Shape 115"/>
        <p:cNvGrpSpPr/>
        <p:nvPr/>
      </p:nvGrpSpPr>
      <p:grpSpPr>
        <a:xfrm>
          <a:off x="0" y="0"/>
          <a:ext cx="0" cy="0"/>
          <a:chOff x="0" y="0"/>
          <a:chExt cx="0" cy="0"/>
        </a:xfrm>
      </p:grpSpPr>
      <p:sp>
        <p:nvSpPr>
          <p:cNvPr id="116" name="Shape 11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8" name="Shape 11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9" name="Shape 11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20" name="Shape 120"/>
          <p:cNvGrpSpPr/>
          <p:nvPr/>
        </p:nvGrpSpPr>
        <p:grpSpPr>
          <a:xfrm>
            <a:off x="0" y="381001"/>
            <a:ext cx="1037850" cy="1016287"/>
            <a:chOff x="0" y="381001"/>
            <a:chExt cx="1037850" cy="1016287"/>
          </a:xfrm>
        </p:grpSpPr>
        <p:sp>
          <p:nvSpPr>
            <p:cNvPr id="121" name="Shape 1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Shape 12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3" name="Shape 123"/>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4" name="Shape 12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5" name="Shape 1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126" name="Shape 126"/>
        <p:cNvGrpSpPr/>
        <p:nvPr/>
      </p:nvGrpSpPr>
      <p:grpSpPr>
        <a:xfrm>
          <a:off x="0" y="0"/>
          <a:ext cx="0" cy="0"/>
          <a:chOff x="0" y="0"/>
          <a:chExt cx="0" cy="0"/>
        </a:xfrm>
      </p:grpSpPr>
      <p:sp>
        <p:nvSpPr>
          <p:cNvPr id="127" name="Shape 127"/>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28" name="Shape 12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9" name="Shape 129"/>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130" name="Shape 130">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1" name="Shape 131">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2" name="Shape 132">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3" name="Shape 133">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34" name="Shape 134"/>
          <p:cNvGrpSpPr/>
          <p:nvPr/>
        </p:nvGrpSpPr>
        <p:grpSpPr>
          <a:xfrm>
            <a:off x="0" y="381001"/>
            <a:ext cx="1037850" cy="1016287"/>
            <a:chOff x="0" y="381001"/>
            <a:chExt cx="1037850" cy="1016287"/>
          </a:xfrm>
        </p:grpSpPr>
        <p:sp>
          <p:nvSpPr>
            <p:cNvPr id="135" name="Shape 13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6" name="Shape 13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7" name="Shape 13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38" name="Shape 1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139" name="Shape 139"/>
        <p:cNvGrpSpPr/>
        <p:nvPr/>
      </p:nvGrpSpPr>
      <p:grpSpPr>
        <a:xfrm>
          <a:off x="0" y="0"/>
          <a:ext cx="0" cy="0"/>
          <a:chOff x="0" y="0"/>
          <a:chExt cx="0" cy="0"/>
        </a:xfrm>
      </p:grpSpPr>
      <p:sp>
        <p:nvSpPr>
          <p:cNvPr id="140" name="Shape 140"/>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41" name="Shape 141"/>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2" name="Shape 142">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3" name="Shape 143">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44" name="Shape 144">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45" name="Shape 145">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46" name="Shape 146"/>
          <p:cNvGrpSpPr/>
          <p:nvPr/>
        </p:nvGrpSpPr>
        <p:grpSpPr>
          <a:xfrm>
            <a:off x="0" y="381001"/>
            <a:ext cx="1037850" cy="1016287"/>
            <a:chOff x="0" y="381001"/>
            <a:chExt cx="1037850" cy="1016287"/>
          </a:xfrm>
        </p:grpSpPr>
        <p:sp>
          <p:nvSpPr>
            <p:cNvPr id="147" name="Shape 14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8" name="Shape 14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9" name="Shape 149"/>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50" name="Shape 1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151" name="Shape 151"/>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52" name="Shape 152"/>
        <p:cNvGrpSpPr/>
        <p:nvPr/>
      </p:nvGrpSpPr>
      <p:grpSpPr>
        <a:xfrm>
          <a:off x="0" y="0"/>
          <a:ext cx="0" cy="0"/>
          <a:chOff x="0" y="0"/>
          <a:chExt cx="0" cy="0"/>
        </a:xfrm>
      </p:grpSpPr>
      <p:sp>
        <p:nvSpPr>
          <p:cNvPr id="153" name="Shape 153">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4" name="Shape 154">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55" name="Shape 155">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56" name="Shape 156">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57" name="Shape 157"/>
          <p:cNvGrpSpPr/>
          <p:nvPr/>
        </p:nvGrpSpPr>
        <p:grpSpPr>
          <a:xfrm>
            <a:off x="0" y="381001"/>
            <a:ext cx="1037850" cy="1016287"/>
            <a:chOff x="0" y="381001"/>
            <a:chExt cx="1037850" cy="1016287"/>
          </a:xfrm>
        </p:grpSpPr>
        <p:sp>
          <p:nvSpPr>
            <p:cNvPr id="158" name="Shape 15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9" name="Shape 15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0" name="Shape 16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61" name="Shape 161"/>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62" name="Shape 162"/>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63" name="Shape 1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64" name="Shape 164"/>
        <p:cNvGrpSpPr/>
        <p:nvPr/>
      </p:nvGrpSpPr>
      <p:grpSpPr>
        <a:xfrm>
          <a:off x="0" y="0"/>
          <a:ext cx="0" cy="0"/>
          <a:chOff x="0" y="0"/>
          <a:chExt cx="0" cy="0"/>
        </a:xfrm>
      </p:grpSpPr>
      <p:sp>
        <p:nvSpPr>
          <p:cNvPr id="165" name="Shape 165">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6" name="Shape 166">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7" name="Shape 167">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8" name="Shape 168">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69" name="Shape 169"/>
          <p:cNvGrpSpPr/>
          <p:nvPr/>
        </p:nvGrpSpPr>
        <p:grpSpPr>
          <a:xfrm>
            <a:off x="0" y="381001"/>
            <a:ext cx="1037850" cy="1016287"/>
            <a:chOff x="0" y="381001"/>
            <a:chExt cx="1037850" cy="1016287"/>
          </a:xfrm>
        </p:grpSpPr>
        <p:sp>
          <p:nvSpPr>
            <p:cNvPr id="170" name="Shape 17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1" name="Shape 17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72" name="Shape 172"/>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3" name="Shape 17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Shape 18"/>
          <p:cNvSpPr txBox="1"/>
          <p:nvPr>
            <p:ph type="title"/>
          </p:nvPr>
        </p:nvSpPr>
        <p:spPr>
          <a:xfrm>
            <a:off x="671250" y="2141250"/>
            <a:ext cx="7852200" cy="8610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Shape 1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74" name="Shape 174"/>
        <p:cNvGrpSpPr/>
        <p:nvPr/>
      </p:nvGrpSpPr>
      <p:grpSpPr>
        <a:xfrm>
          <a:off x="0" y="0"/>
          <a:ext cx="0" cy="0"/>
          <a:chOff x="0" y="0"/>
          <a:chExt cx="0" cy="0"/>
        </a:xfrm>
      </p:grpSpPr>
      <p:sp>
        <p:nvSpPr>
          <p:cNvPr id="175" name="Shape 175">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77" name="Shape 177">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78" name="Shape 178">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79" name="Shape 179"/>
          <p:cNvGrpSpPr/>
          <p:nvPr/>
        </p:nvGrpSpPr>
        <p:grpSpPr>
          <a:xfrm>
            <a:off x="0" y="381001"/>
            <a:ext cx="1037850" cy="1016287"/>
            <a:chOff x="0" y="381001"/>
            <a:chExt cx="1037850" cy="1016287"/>
          </a:xfrm>
        </p:grpSpPr>
        <p:sp>
          <p:nvSpPr>
            <p:cNvPr id="180" name="Shape 18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1" name="Shape 18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82" name="Shape 182"/>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3" name="Shape 183"/>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84" name="Shape 18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85" name="Shape 185"/>
        <p:cNvGrpSpPr/>
        <p:nvPr/>
      </p:nvGrpSpPr>
      <p:grpSpPr>
        <a:xfrm>
          <a:off x="0" y="0"/>
          <a:ext cx="0" cy="0"/>
          <a:chOff x="0" y="0"/>
          <a:chExt cx="0" cy="0"/>
        </a:xfrm>
      </p:grpSpPr>
      <p:sp>
        <p:nvSpPr>
          <p:cNvPr id="186" name="Shape 18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Shape 18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8" name="Shape 18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9" name="Shape 18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90" name="Shape 190"/>
          <p:cNvGrpSpPr/>
          <p:nvPr/>
        </p:nvGrpSpPr>
        <p:grpSpPr>
          <a:xfrm>
            <a:off x="4406400" y="0"/>
            <a:ext cx="4737600" cy="5143500"/>
            <a:chOff x="4406400" y="0"/>
            <a:chExt cx="4737600" cy="5143500"/>
          </a:xfrm>
        </p:grpSpPr>
        <p:sp>
          <p:nvSpPr>
            <p:cNvPr id="191" name="Shape 19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Shape 19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Shape 19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4" name="Shape 19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5" name="Shape 19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9" name="Shape 19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Shape 20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3" name="Shape 20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4" name="Shape 20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5" name="Shape 20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6" name="Shape 20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Shape 20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8" name="Shape 20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09" name="Shape 209"/>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0" name="Shape 2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211" name="Shape 211"/>
        <p:cNvGrpSpPr/>
        <p:nvPr/>
      </p:nvGrpSpPr>
      <p:grpSpPr>
        <a:xfrm>
          <a:off x="0" y="0"/>
          <a:ext cx="0" cy="0"/>
          <a:chOff x="0" y="0"/>
          <a:chExt cx="0" cy="0"/>
        </a:xfrm>
      </p:grpSpPr>
      <p:sp>
        <p:nvSpPr>
          <p:cNvPr id="212" name="Shape 212">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3" name="Shape 213">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14" name="Shape 214">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15" name="Shape 215">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216" name="Shape 216"/>
          <p:cNvGrpSpPr/>
          <p:nvPr/>
        </p:nvGrpSpPr>
        <p:grpSpPr>
          <a:xfrm>
            <a:off x="0" y="381001"/>
            <a:ext cx="1037850" cy="1016287"/>
            <a:chOff x="0" y="381001"/>
            <a:chExt cx="1037850" cy="1016287"/>
          </a:xfrm>
        </p:grpSpPr>
        <p:sp>
          <p:nvSpPr>
            <p:cNvPr id="217" name="Shape 21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8" name="Shape 21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19" name="Shape 21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20" name="Shape 220"/>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221" name="Shape 221"/>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22" name="Shape 2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23" name="Shape 223"/>
        <p:cNvGrpSpPr/>
        <p:nvPr/>
      </p:nvGrpSpPr>
      <p:grpSpPr>
        <a:xfrm>
          <a:off x="0" y="0"/>
          <a:ext cx="0" cy="0"/>
          <a:chOff x="0" y="0"/>
          <a:chExt cx="0" cy="0"/>
        </a:xfrm>
      </p:grpSpPr>
      <p:grpSp>
        <p:nvGrpSpPr>
          <p:cNvPr id="224" name="Shape 224"/>
          <p:cNvGrpSpPr/>
          <p:nvPr/>
        </p:nvGrpSpPr>
        <p:grpSpPr>
          <a:xfrm>
            <a:off x="0" y="4128572"/>
            <a:ext cx="698925" cy="684657"/>
            <a:chOff x="0" y="3785672"/>
            <a:chExt cx="698925" cy="684657"/>
          </a:xfrm>
        </p:grpSpPr>
        <p:sp>
          <p:nvSpPr>
            <p:cNvPr id="225" name="Shape 225"/>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6" name="Shape 226"/>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27" name="Shape 227"/>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300"/>
              <a:buNone/>
              <a:defRPr/>
            </a:lvl1pPr>
          </a:lstStyle>
          <a:p/>
        </p:txBody>
      </p:sp>
      <p:sp>
        <p:nvSpPr>
          <p:cNvPr id="228" name="Shape 2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229" name="Shape 229">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0" name="Shape 230">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31" name="Shape 231">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32" name="Shape 232">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233" name="Shape 233"/>
        <p:cNvGrpSpPr/>
        <p:nvPr/>
      </p:nvGrpSpPr>
      <p:grpSpPr>
        <a:xfrm>
          <a:off x="0" y="0"/>
          <a:ext cx="0" cy="0"/>
          <a:chOff x="0" y="0"/>
          <a:chExt cx="0" cy="0"/>
        </a:xfrm>
      </p:grpSpPr>
      <p:grpSp>
        <p:nvGrpSpPr>
          <p:cNvPr id="234" name="Shape 234"/>
          <p:cNvGrpSpPr/>
          <p:nvPr/>
        </p:nvGrpSpPr>
        <p:grpSpPr>
          <a:xfrm>
            <a:off x="4406400" y="0"/>
            <a:ext cx="4737600" cy="5143065"/>
            <a:chOff x="4406400" y="0"/>
            <a:chExt cx="4737600" cy="5143065"/>
          </a:xfrm>
        </p:grpSpPr>
        <p:sp>
          <p:nvSpPr>
            <p:cNvPr id="235" name="Shape 23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6" name="Shape 23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7" name="Shape 23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8" name="Shape 23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9" name="Shape 23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0" name="Shape 24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1" name="Shape 24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2" name="Shape 24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3" name="Shape 24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4" name="Shape 24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5" name="Shape 24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6" name="Shape 24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7" name="Shape 24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8" name="Shape 24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9" name="Shape 24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0" name="Shape 25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1" name="Shape 25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2" name="Shape 25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53" name="Shape 253"/>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54" name="Shape 25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55" name="Shape 2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256" name="Shape 25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7" name="Shape 25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58" name="Shape 25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59" name="Shape 25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60" name="Shape 260"/>
        <p:cNvGrpSpPr/>
        <p:nvPr/>
      </p:nvGrpSpPr>
      <p:grpSpPr>
        <a:xfrm>
          <a:off x="0" y="0"/>
          <a:ext cx="0" cy="0"/>
          <a:chOff x="0" y="0"/>
          <a:chExt cx="0" cy="0"/>
        </a:xfrm>
      </p:grpSpPr>
      <p:sp>
        <p:nvSpPr>
          <p:cNvPr id="261" name="Shape 2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62" name="Shape 262"/>
        <p:cNvGrpSpPr/>
        <p:nvPr/>
      </p:nvGrpSpPr>
      <p:grpSpPr>
        <a:xfrm>
          <a:off x="0" y="0"/>
          <a:ext cx="0" cy="0"/>
          <a:chOff x="0" y="0"/>
          <a:chExt cx="0" cy="0"/>
        </a:xfrm>
      </p:grpSpPr>
      <p:pic>
        <p:nvPicPr>
          <p:cNvPr descr="offset_comp_343059.jpg" id="263" name="Shape 263"/>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64" name="Shape 26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65" name="Shape 265"/>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66" name="Shape 26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267" name="Shape 267">
            <a:hlinkClick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8" name="Shape 268">
            <a:hlinkClick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69" name="Shape 269">
            <a:hlinkClick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70" name="Shape 270">
            <a:hlinkClick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271" name="Shape 271"/>
          <p:cNvGrpSpPr/>
          <p:nvPr/>
        </p:nvGrpSpPr>
        <p:grpSpPr>
          <a:xfrm>
            <a:off x="0" y="381001"/>
            <a:ext cx="1037850" cy="1016287"/>
            <a:chOff x="0" y="381001"/>
            <a:chExt cx="1037850" cy="1016287"/>
          </a:xfrm>
        </p:grpSpPr>
        <p:sp>
          <p:nvSpPr>
            <p:cNvPr id="272" name="Shape 27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3" name="Shape 27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Shape 22"/>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Shape 2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Shape 2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Shape 26"/>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Shape 27"/>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Shape 2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Shape 30"/>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Shape 3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Shape 33"/>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Shape 34"/>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Shape 3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Shape 37"/>
          <p:cNvSpPr txBox="1"/>
          <p:nvPr>
            <p:ph type="title"/>
          </p:nvPr>
        </p:nvSpPr>
        <p:spPr>
          <a:xfrm>
            <a:off x="490250" y="526350"/>
            <a:ext cx="62271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Shape 3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1" name="Shape 4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Shape 42"/>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Shape 43"/>
          <p:cNvSpPr txBox="1"/>
          <p:nvPr>
            <p:ph idx="1" type="subTitle"/>
          </p:nvPr>
        </p:nvSpPr>
        <p:spPr>
          <a:xfrm>
            <a:off x="265500" y="28452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Shape 44"/>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Shape 4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Shape 47"/>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Shape 4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6" Type="http://schemas.openxmlformats.org/officeDocument/2006/relationships/theme" Target="../theme/theme1.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Shape 8"/>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5" name="Shape 55"/>
        <p:cNvGrpSpPr/>
        <p:nvPr/>
      </p:nvGrpSpPr>
      <p:grpSpPr>
        <a:xfrm>
          <a:off x="0" y="0"/>
          <a:ext cx="0" cy="0"/>
          <a:chOff x="0" y="0"/>
          <a:chExt cx="0" cy="0"/>
        </a:xfrm>
      </p:grpSpPr>
      <p:sp>
        <p:nvSpPr>
          <p:cNvPr id="56" name="Shape 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57" name="Shape 5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58" name="Shape 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groups.inf.ed.ac.uk/ami/downloa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web.eecs.umich.edu/~mihalcea/papers/mihalcea.emnlp04.pdf"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Shape 278"/>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MOMBOT</a:t>
            </a:r>
            <a:endParaRPr/>
          </a:p>
        </p:txBody>
      </p:sp>
      <p:sp>
        <p:nvSpPr>
          <p:cNvPr id="279" name="Shape 279"/>
          <p:cNvSpPr txBox="1"/>
          <p:nvPr/>
        </p:nvSpPr>
        <p:spPr>
          <a:xfrm>
            <a:off x="4661375" y="3559800"/>
            <a:ext cx="4410600" cy="1366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3F3F3"/>
                </a:solidFill>
              </a:rPr>
              <a:t>Aditi Mittal (00901032015)</a:t>
            </a:r>
            <a:endParaRPr>
              <a:solidFill>
                <a:srgbClr val="F3F3F3"/>
              </a:solidFill>
            </a:endParaRPr>
          </a:p>
          <a:p>
            <a:pPr indent="0" lvl="0" marL="0" rtl="0" algn="r">
              <a:spcBef>
                <a:spcPts val="0"/>
              </a:spcBef>
              <a:spcAft>
                <a:spcPts val="0"/>
              </a:spcAft>
              <a:buNone/>
            </a:pPr>
            <a:r>
              <a:rPr lang="en">
                <a:solidFill>
                  <a:srgbClr val="F3F3F3"/>
                </a:solidFill>
              </a:rPr>
              <a:t>Nishtha Malhotra (03801032015)</a:t>
            </a:r>
            <a:endParaRPr>
              <a:solidFill>
                <a:srgbClr val="F3F3F3"/>
              </a:solidFill>
            </a:endParaRPr>
          </a:p>
          <a:p>
            <a:pPr indent="0" lvl="0" marL="0" rtl="0" algn="r">
              <a:spcBef>
                <a:spcPts val="0"/>
              </a:spcBef>
              <a:spcAft>
                <a:spcPts val="0"/>
              </a:spcAft>
              <a:buNone/>
            </a:pPr>
            <a:r>
              <a:rPr lang="en">
                <a:solidFill>
                  <a:srgbClr val="F3F3F3"/>
                </a:solidFill>
              </a:rPr>
              <a:t>Ayushi Mehndiratta (04101032015)</a:t>
            </a:r>
            <a:endParaRPr>
              <a:solidFill>
                <a:srgbClr val="F3F3F3"/>
              </a:solidFill>
            </a:endParaRPr>
          </a:p>
          <a:p>
            <a:pPr indent="0" lvl="0" marL="0" rtl="0" algn="r">
              <a:spcBef>
                <a:spcPts val="0"/>
              </a:spcBef>
              <a:spcAft>
                <a:spcPts val="0"/>
              </a:spcAft>
              <a:buNone/>
            </a:pPr>
            <a:r>
              <a:rPr lang="en">
                <a:solidFill>
                  <a:srgbClr val="F3F3F3"/>
                </a:solidFill>
              </a:rPr>
              <a:t>Dakshyani Singh (04301032015)</a:t>
            </a:r>
            <a:endParaRPr>
              <a:solidFill>
                <a:srgbClr val="F3F3F3"/>
              </a:solidFill>
            </a:endParaRPr>
          </a:p>
          <a:p>
            <a:pPr indent="0" lvl="0" marL="0" rtl="0" algn="r">
              <a:spcBef>
                <a:spcPts val="0"/>
              </a:spcBef>
              <a:spcAft>
                <a:spcPts val="0"/>
              </a:spcAft>
              <a:buNone/>
            </a:pPr>
            <a:r>
              <a:rPr lang="en">
                <a:solidFill>
                  <a:srgbClr val="F3F3F3"/>
                </a:solidFill>
              </a:rPr>
              <a:t>Vipasha (04401032015)</a:t>
            </a:r>
            <a:endParaRPr>
              <a:solidFill>
                <a:srgbClr val="F3F3F3"/>
              </a:solidFill>
            </a:endParaRPr>
          </a:p>
          <a:p>
            <a:pPr indent="0" lvl="0" marL="0" rtl="0" algn="r">
              <a:spcBef>
                <a:spcPts val="0"/>
              </a:spcBef>
              <a:spcAft>
                <a:spcPts val="0"/>
              </a:spcAft>
              <a:buNone/>
            </a:pPr>
            <a:r>
              <a:rPr lang="en">
                <a:solidFill>
                  <a:srgbClr val="F3F3F3"/>
                </a:solidFill>
              </a:rPr>
              <a:t>Ishita Rathi (04801032015)</a:t>
            </a:r>
            <a:endParaRPr>
              <a:solidFill>
                <a:srgbClr val="F3F3F3"/>
              </a:solidFill>
            </a:endParaRPr>
          </a:p>
          <a:p>
            <a:pPr indent="0" lvl="0" marL="0" rtl="0">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Shape 34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t>EVALUATION &amp; RESULTS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Shape 348"/>
          <p:cNvSpPr txBox="1"/>
          <p:nvPr>
            <p:ph type="title"/>
          </p:nvPr>
        </p:nvSpPr>
        <p:spPr>
          <a:xfrm>
            <a:off x="601200" y="620225"/>
            <a:ext cx="7852200" cy="8610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t>Performance metrics</a:t>
            </a:r>
            <a:endParaRPr/>
          </a:p>
        </p:txBody>
      </p:sp>
      <p:sp>
        <p:nvSpPr>
          <p:cNvPr id="349" name="Shape 349"/>
          <p:cNvSpPr txBox="1"/>
          <p:nvPr/>
        </p:nvSpPr>
        <p:spPr>
          <a:xfrm>
            <a:off x="920625" y="1991350"/>
            <a:ext cx="6704700" cy="23616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latin typeface="Lato"/>
                <a:ea typeface="Lato"/>
                <a:cs typeface="Lato"/>
                <a:sym typeface="Lato"/>
              </a:rPr>
              <a:t> Judged the performance of assistant based on:</a:t>
            </a:r>
            <a:endParaRPr sz="1800">
              <a:solidFill>
                <a:schemeClr val="dk1"/>
              </a:solidFill>
              <a:latin typeface="Lato"/>
              <a:ea typeface="Lato"/>
              <a:cs typeface="Lato"/>
              <a:sym typeface="Lato"/>
            </a:endParaRPr>
          </a:p>
          <a:p>
            <a:pPr indent="-342900" lvl="0" marL="457200" rtl="0">
              <a:lnSpc>
                <a:spcPct val="115000"/>
              </a:lnSpc>
              <a:spcBef>
                <a:spcPts val="1600"/>
              </a:spcBef>
              <a:spcAft>
                <a:spcPts val="0"/>
              </a:spcAft>
              <a:buClr>
                <a:schemeClr val="dk1"/>
              </a:buClr>
              <a:buSzPts val="1800"/>
              <a:buFont typeface="Lato"/>
              <a:buChar char="●"/>
            </a:pPr>
            <a:r>
              <a:rPr lang="en" sz="1800">
                <a:solidFill>
                  <a:schemeClr val="dk1"/>
                </a:solidFill>
                <a:latin typeface="Lato"/>
                <a:ea typeface="Lato"/>
                <a:cs typeface="Lato"/>
                <a:sym typeface="Lato"/>
              </a:rPr>
              <a:t>Accuracy of conversion from speech to text</a:t>
            </a:r>
            <a:endParaRPr sz="1800">
              <a:solidFill>
                <a:schemeClr val="dk1"/>
              </a:solidFill>
              <a:latin typeface="Lato"/>
              <a:ea typeface="Lato"/>
              <a:cs typeface="Lato"/>
              <a:sym typeface="Lato"/>
            </a:endParaRPr>
          </a:p>
          <a:p>
            <a:pPr indent="-342900" lvl="0" marL="457200" rtl="0">
              <a:lnSpc>
                <a:spcPct val="115000"/>
              </a:lnSpc>
              <a:spcBef>
                <a:spcPts val="0"/>
              </a:spcBef>
              <a:spcAft>
                <a:spcPts val="0"/>
              </a:spcAft>
              <a:buClr>
                <a:schemeClr val="dk1"/>
              </a:buClr>
              <a:buSzPts val="1800"/>
              <a:buFont typeface="Lato"/>
              <a:buChar char="●"/>
            </a:pPr>
            <a:r>
              <a:rPr lang="en" sz="1800">
                <a:solidFill>
                  <a:schemeClr val="dk1"/>
                </a:solidFill>
                <a:latin typeface="Lato"/>
                <a:ea typeface="Lato"/>
                <a:cs typeface="Lato"/>
                <a:sym typeface="Lato"/>
              </a:rPr>
              <a:t>Accuracy to summarize the points accurately and concisely as discussed in the meeting</a:t>
            </a:r>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Shape 354"/>
          <p:cNvSpPr txBox="1"/>
          <p:nvPr>
            <p:ph type="title"/>
          </p:nvPr>
        </p:nvSpPr>
        <p:spPr>
          <a:xfrm>
            <a:off x="645900" y="542400"/>
            <a:ext cx="7852200" cy="8610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t>Accuracy for Speech recognition</a:t>
            </a:r>
            <a:endParaRPr/>
          </a:p>
        </p:txBody>
      </p:sp>
      <p:sp>
        <p:nvSpPr>
          <p:cNvPr id="355" name="Shape 355"/>
          <p:cNvSpPr txBox="1"/>
          <p:nvPr/>
        </p:nvSpPr>
        <p:spPr>
          <a:xfrm>
            <a:off x="905025" y="2126775"/>
            <a:ext cx="7541700" cy="2376300"/>
          </a:xfrm>
          <a:prstGeom prst="rect">
            <a:avLst/>
          </a:prstGeom>
          <a:noFill/>
          <a:ln>
            <a:noFill/>
          </a:ln>
        </p:spPr>
        <p:txBody>
          <a:bodyPr anchorCtr="0" anchor="t" bIns="91425" lIns="91425" spcFirstLastPara="1" rIns="91425" wrap="square" tIns="91425">
            <a:noAutofit/>
          </a:bodyPr>
          <a:lstStyle/>
          <a:p>
            <a:pPr indent="-381000" lvl="0" marL="457200" rtl="0">
              <a:spcBef>
                <a:spcPts val="0"/>
              </a:spcBef>
              <a:spcAft>
                <a:spcPts val="0"/>
              </a:spcAft>
              <a:buClr>
                <a:schemeClr val="dk1"/>
              </a:buClr>
              <a:buSzPts val="2400"/>
              <a:buChar char="●"/>
            </a:pPr>
            <a:r>
              <a:rPr lang="en" sz="2400">
                <a:solidFill>
                  <a:schemeClr val="dk1"/>
                </a:solidFill>
              </a:rPr>
              <a:t>From Audio file to text- </a:t>
            </a:r>
            <a:endParaRPr sz="2400">
              <a:solidFill>
                <a:schemeClr val="dk1"/>
              </a:solidFill>
            </a:endParaRPr>
          </a:p>
          <a:p>
            <a:pPr indent="-381000" lvl="1" marL="914400" rtl="0">
              <a:spcBef>
                <a:spcPts val="0"/>
              </a:spcBef>
              <a:spcAft>
                <a:spcPts val="0"/>
              </a:spcAft>
              <a:buClr>
                <a:schemeClr val="dk1"/>
              </a:buClr>
              <a:buSzPts val="2400"/>
              <a:buChar char="○"/>
            </a:pPr>
            <a:r>
              <a:rPr lang="en" sz="2400">
                <a:solidFill>
                  <a:schemeClr val="dk1"/>
                </a:solidFill>
              </a:rPr>
              <a:t>Recall-0.239942528736</a:t>
            </a:r>
            <a:endParaRPr sz="2400">
              <a:solidFill>
                <a:schemeClr val="dk1"/>
              </a:solidFill>
            </a:endParaRPr>
          </a:p>
          <a:p>
            <a:pPr indent="-381000" lvl="1" marL="914400" rtl="0">
              <a:spcBef>
                <a:spcPts val="0"/>
              </a:spcBef>
              <a:spcAft>
                <a:spcPts val="0"/>
              </a:spcAft>
              <a:buClr>
                <a:schemeClr val="dk1"/>
              </a:buClr>
              <a:buSzPts val="2400"/>
              <a:buChar char="○"/>
            </a:pPr>
            <a:r>
              <a:rPr lang="en" sz="2400">
                <a:solidFill>
                  <a:schemeClr val="dk1"/>
                </a:solidFill>
              </a:rPr>
              <a:t>Precision-0.56228956229</a:t>
            </a:r>
            <a:endParaRPr sz="2400">
              <a:solidFill>
                <a:schemeClr val="dk1"/>
              </a:solidFill>
            </a:endParaRPr>
          </a:p>
          <a:p>
            <a:pPr indent="-381000" lvl="0" marL="457200" rtl="0">
              <a:spcBef>
                <a:spcPts val="0"/>
              </a:spcBef>
              <a:spcAft>
                <a:spcPts val="0"/>
              </a:spcAft>
              <a:buClr>
                <a:schemeClr val="dk1"/>
              </a:buClr>
              <a:buSzPts val="2400"/>
              <a:buChar char="●"/>
            </a:pPr>
            <a:r>
              <a:rPr lang="en" sz="2400">
                <a:solidFill>
                  <a:schemeClr val="dk1"/>
                </a:solidFill>
              </a:rPr>
              <a:t>From Speech to text- </a:t>
            </a:r>
            <a:endParaRPr sz="2400">
              <a:solidFill>
                <a:schemeClr val="dk1"/>
              </a:solidFill>
            </a:endParaRPr>
          </a:p>
          <a:p>
            <a:pPr indent="-381000" lvl="1" marL="914400" rtl="0">
              <a:spcBef>
                <a:spcPts val="0"/>
              </a:spcBef>
              <a:spcAft>
                <a:spcPts val="0"/>
              </a:spcAft>
              <a:buClr>
                <a:schemeClr val="dk1"/>
              </a:buClr>
              <a:buSzPts val="2400"/>
              <a:buChar char="○"/>
            </a:pPr>
            <a:r>
              <a:rPr lang="en" sz="2400">
                <a:solidFill>
                  <a:schemeClr val="dk1"/>
                </a:solidFill>
              </a:rPr>
              <a:t>Recall-0.341954022989</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 sz="2400">
                <a:solidFill>
                  <a:schemeClr val="dk1"/>
                </a:solidFill>
              </a:rPr>
              <a:t>Precision-0.817869415808</a:t>
            </a:r>
            <a:endParaRPr sz="24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Shape 360"/>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Shape 284"/>
          <p:cNvSpPr txBox="1"/>
          <p:nvPr>
            <p:ph type="title"/>
          </p:nvPr>
        </p:nvSpPr>
        <p:spPr>
          <a:xfrm>
            <a:off x="953525" y="642300"/>
            <a:ext cx="7038900" cy="48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000"/>
              <a:t>Problem Statement</a:t>
            </a:r>
            <a:endParaRPr sz="3000"/>
          </a:p>
        </p:txBody>
      </p:sp>
      <p:sp>
        <p:nvSpPr>
          <p:cNvPr id="285" name="Shape 285"/>
          <p:cNvSpPr txBox="1"/>
          <p:nvPr/>
        </p:nvSpPr>
        <p:spPr>
          <a:xfrm>
            <a:off x="827650" y="1129488"/>
            <a:ext cx="7825200" cy="15084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0"/>
              </a:spcAft>
              <a:buNone/>
            </a:pPr>
            <a:r>
              <a:rPr lang="en" sz="2400">
                <a:solidFill>
                  <a:schemeClr val="lt1"/>
                </a:solidFill>
              </a:rPr>
              <a:t>To create an in-meeting virtual AI assistant which can create the Minutes-of-meeting automatically</a:t>
            </a:r>
            <a:endParaRPr sz="2400">
              <a:solidFill>
                <a:schemeClr val="lt1"/>
              </a:solidFill>
              <a:latin typeface="Average"/>
              <a:ea typeface="Average"/>
              <a:cs typeface="Average"/>
              <a:sym typeface="Average"/>
            </a:endParaRPr>
          </a:p>
        </p:txBody>
      </p:sp>
      <p:pic>
        <p:nvPicPr>
          <p:cNvPr id="286" name="Shape 286"/>
          <p:cNvPicPr preferRelativeResize="0"/>
          <p:nvPr/>
        </p:nvPicPr>
        <p:blipFill>
          <a:blip r:embed="rId3">
            <a:alphaModFix/>
          </a:blip>
          <a:stretch>
            <a:fillRect/>
          </a:stretch>
        </p:blipFill>
        <p:spPr>
          <a:xfrm rot="-888484">
            <a:off x="550375" y="2637900"/>
            <a:ext cx="2085503" cy="2085503"/>
          </a:xfrm>
          <a:prstGeom prst="rect">
            <a:avLst/>
          </a:prstGeom>
          <a:noFill/>
          <a:ln>
            <a:noFill/>
          </a:ln>
        </p:spPr>
      </p:pic>
      <p:pic>
        <p:nvPicPr>
          <p:cNvPr id="287" name="Shape 287"/>
          <p:cNvPicPr preferRelativeResize="0"/>
          <p:nvPr/>
        </p:nvPicPr>
        <p:blipFill>
          <a:blip r:embed="rId4">
            <a:alphaModFix/>
          </a:blip>
          <a:stretch>
            <a:fillRect/>
          </a:stretch>
        </p:blipFill>
        <p:spPr>
          <a:xfrm rot="1049651">
            <a:off x="4190928" y="2580238"/>
            <a:ext cx="1690098" cy="2200813"/>
          </a:xfrm>
          <a:prstGeom prst="rect">
            <a:avLst/>
          </a:prstGeom>
          <a:noFill/>
          <a:ln>
            <a:noFill/>
          </a:ln>
        </p:spPr>
      </p:pic>
      <p:sp>
        <p:nvSpPr>
          <p:cNvPr id="288" name="Shape 288"/>
          <p:cNvSpPr txBox="1"/>
          <p:nvPr/>
        </p:nvSpPr>
        <p:spPr>
          <a:xfrm>
            <a:off x="3053188" y="2982025"/>
            <a:ext cx="660600" cy="630600"/>
          </a:xfrm>
          <a:prstGeom prst="rect">
            <a:avLst/>
          </a:prstGeom>
          <a:no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3600">
                <a:solidFill>
                  <a:schemeClr val="lt1"/>
                </a:solidFill>
              </a:rPr>
              <a:t>+</a:t>
            </a:r>
            <a:endParaRPr sz="3600">
              <a:solidFill>
                <a:schemeClr val="lt1"/>
              </a:solidFill>
            </a:endParaRPr>
          </a:p>
        </p:txBody>
      </p:sp>
      <p:sp>
        <p:nvSpPr>
          <p:cNvPr id="289" name="Shape 289"/>
          <p:cNvSpPr txBox="1"/>
          <p:nvPr/>
        </p:nvSpPr>
        <p:spPr>
          <a:xfrm>
            <a:off x="6358138" y="3134425"/>
            <a:ext cx="660600" cy="63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lt1"/>
                </a:solidFill>
              </a:rPr>
              <a:t>=</a:t>
            </a:r>
            <a:endParaRPr sz="36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Shape 29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600"/>
              <a:t>Data Source</a:t>
            </a:r>
            <a:endParaRPr sz="3600"/>
          </a:p>
        </p:txBody>
      </p:sp>
      <p:sp>
        <p:nvSpPr>
          <p:cNvPr id="295" name="Shape 29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AMI Corpus (</a:t>
            </a:r>
            <a:r>
              <a:rPr lang="en" u="sng">
                <a:solidFill>
                  <a:schemeClr val="hlink"/>
                </a:solidFill>
                <a:hlinkClick r:id="rId3"/>
              </a:rPr>
              <a:t>http://groups.inf.ed.ac.uk/ami/download/</a:t>
            </a:r>
            <a:r>
              <a:rPr lang="en"/>
              <a:t>)</a:t>
            </a:r>
            <a:endParaRPr/>
          </a:p>
          <a:p>
            <a:pPr indent="0" lvl="0" marL="0">
              <a:spcBef>
                <a:spcPts val="1600"/>
              </a:spcBef>
              <a:spcAft>
                <a:spcPts val="0"/>
              </a:spcAft>
              <a:buNone/>
            </a:pPr>
            <a:r>
              <a:rPr lang="en"/>
              <a:t>C</a:t>
            </a:r>
            <a:r>
              <a:rPr lang="en"/>
              <a:t>orpus consists of about 100 hours of recorded and annotated meetings </a:t>
            </a:r>
            <a:endParaRPr/>
          </a:p>
          <a:p>
            <a:pPr indent="0" lvl="0" marL="0">
              <a:spcBef>
                <a:spcPts val="1600"/>
              </a:spcBef>
              <a:spcAft>
                <a:spcPts val="0"/>
              </a:spcAft>
              <a:buNone/>
            </a:pPr>
            <a:r>
              <a:rPr lang="en"/>
              <a:t>There are two types of meeting: scenario and non-scenario meetings.</a:t>
            </a:r>
            <a:endParaRPr/>
          </a:p>
          <a:p>
            <a:pPr indent="0" lvl="0" marL="0">
              <a:spcBef>
                <a:spcPts val="1600"/>
              </a:spcBef>
              <a:spcAft>
                <a:spcPts val="0"/>
              </a:spcAft>
              <a:buNone/>
            </a:pPr>
            <a:r>
              <a:rPr lang="en"/>
              <a:t>In the scenario meetings, groups of four participants take part in a series of four meetings and play roles within a fictitious company. While the scenario given to them is artificial, the speech and the actions are completely spontaneous and natural. There are 96 meetings in the training set, 24 in the development set, and 20 meetings for the test set. </a:t>
            </a:r>
            <a:endParaRPr/>
          </a:p>
          <a:p>
            <a:pPr indent="0" lvl="0" marL="0">
              <a:spcBef>
                <a:spcPts val="1600"/>
              </a:spcBef>
              <a:spcAft>
                <a:spcPts val="0"/>
              </a:spcAft>
              <a:buNone/>
            </a:pPr>
            <a:r>
              <a:rPr lang="en"/>
              <a:t>				</a:t>
            </a:r>
            <a:endParaRPr/>
          </a:p>
          <a:p>
            <a:pPr indent="0" lvl="0" marL="0">
              <a:spcBef>
                <a:spcPts val="1600"/>
              </a:spcBef>
              <a:spcAft>
                <a:spcPts val="0"/>
              </a:spcAft>
              <a:buNone/>
            </a:pPr>
            <a:r>
              <a:rPr lang="en"/>
              <a:t>			</a:t>
            </a:r>
            <a:endParaRPr/>
          </a:p>
          <a:p>
            <a:pPr indent="0" lvl="0" marL="0">
              <a:spcBef>
                <a:spcPts val="1600"/>
              </a:spcBef>
              <a:spcAft>
                <a:spcPts val="0"/>
              </a:spcAft>
              <a:buNone/>
            </a:pPr>
            <a:r>
              <a:rPr lang="en"/>
              <a:t>		</a:t>
            </a:r>
            <a:endParaRPr/>
          </a:p>
          <a:p>
            <a:pPr indent="0" lvl="0" marL="0">
              <a:spcBef>
                <a:spcPts val="1600"/>
              </a:spcBef>
              <a:spcAft>
                <a:spcPts val="0"/>
              </a:spcAft>
              <a:buNone/>
            </a:pPr>
            <a:r>
              <a:t/>
            </a:r>
            <a:endParaRPr/>
          </a:p>
          <a:p>
            <a:pPr indent="0" lvl="0" marL="0">
              <a:spcBef>
                <a:spcPts val="1600"/>
              </a:spcBef>
              <a:spcAft>
                <a:spcPts val="0"/>
              </a:spcAft>
              <a:buNone/>
            </a:pPr>
            <a:r>
              <a:rPr lang="en"/>
              <a:t>				</a:t>
            </a:r>
            <a:endParaRPr/>
          </a:p>
          <a:p>
            <a:pPr indent="0" lvl="0" marL="0">
              <a:spcBef>
                <a:spcPts val="1600"/>
              </a:spcBef>
              <a:spcAft>
                <a:spcPts val="0"/>
              </a:spcAft>
              <a:buNone/>
            </a:pPr>
            <a:r>
              <a:rPr lang="en"/>
              <a:t>			</a:t>
            </a:r>
            <a:endParaRPr/>
          </a:p>
          <a:p>
            <a:pPr indent="0" lvl="0" marL="0">
              <a:spcBef>
                <a:spcPts val="1600"/>
              </a:spcBef>
              <a:spcAft>
                <a:spcPts val="0"/>
              </a:spcAft>
              <a:buNone/>
            </a:pPr>
            <a:r>
              <a:rPr lang="en"/>
              <a:t>		</a:t>
            </a:r>
            <a:endParaRPr/>
          </a:p>
          <a:p>
            <a:pPr indent="0" lvl="0" marL="0">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Shape 30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600"/>
              <a:t>Annotation</a:t>
            </a:r>
            <a:endParaRPr sz="3600"/>
          </a:p>
        </p:txBody>
      </p:sp>
      <p:sp>
        <p:nvSpPr>
          <p:cNvPr id="301" name="Shape 301"/>
          <p:cNvSpPr txBox="1"/>
          <p:nvPr>
            <p:ph idx="4294967295" type="body"/>
          </p:nvPr>
        </p:nvSpPr>
        <p:spPr>
          <a:xfrm>
            <a:off x="508325" y="1545000"/>
            <a:ext cx="7852200" cy="3100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Annotators wrote abstract summaries of each meeting and extracted transcript dialogue act segments (DAs) that best conveyed or supported the information in the abstracts</a:t>
            </a:r>
            <a:r>
              <a:rPr lang="en" sz="2400"/>
              <a:t> </a:t>
            </a:r>
            <a:endParaRPr sz="2400"/>
          </a:p>
          <a:p>
            <a:pPr indent="0" lvl="0" marL="0">
              <a:spcBef>
                <a:spcPts val="1600"/>
              </a:spcBef>
              <a:spcAft>
                <a:spcPts val="0"/>
              </a:spcAft>
              <a:buNone/>
            </a:pPr>
            <a:r>
              <a:rPr lang="en" sz="1600"/>
              <a:t>			</a:t>
            </a:r>
            <a:endParaRPr sz="1600"/>
          </a:p>
          <a:p>
            <a:pPr indent="0" lvl="0" marL="0">
              <a:spcBef>
                <a:spcPts val="1600"/>
              </a:spcBef>
              <a:spcAft>
                <a:spcPts val="0"/>
              </a:spcAft>
              <a:buNone/>
            </a:pPr>
            <a:r>
              <a:rPr lang="en" sz="1600"/>
              <a:t>		</a:t>
            </a:r>
            <a:endParaRPr sz="1600"/>
          </a:p>
          <a:p>
            <a:pPr indent="0" lvl="0" marL="0">
              <a:spcBef>
                <a:spcPts val="1600"/>
              </a:spcBef>
              <a:spcAft>
                <a:spcPts val="1600"/>
              </a:spcAft>
              <a:buNone/>
            </a:pPr>
            <a:r>
              <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Shape 30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600"/>
              <a:t>PreProcessing</a:t>
            </a:r>
            <a:endParaRPr sz="3600"/>
          </a:p>
        </p:txBody>
      </p:sp>
      <p:sp>
        <p:nvSpPr>
          <p:cNvPr id="307" name="Shape 307"/>
          <p:cNvSpPr txBox="1"/>
          <p:nvPr/>
        </p:nvSpPr>
        <p:spPr>
          <a:xfrm>
            <a:off x="590400" y="1661125"/>
            <a:ext cx="7785300" cy="26217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Clr>
                <a:schemeClr val="dk1"/>
              </a:buClr>
              <a:buSzPts val="1800"/>
              <a:buChar char="●"/>
            </a:pPr>
            <a:r>
              <a:rPr lang="en" sz="1800">
                <a:solidFill>
                  <a:schemeClr val="dk1"/>
                </a:solidFill>
              </a:rPr>
              <a:t>Transcript was saved using Nite XML Toolkit(NXT)</a:t>
            </a:r>
            <a:endParaRPr sz="1800">
              <a:solidFill>
                <a:schemeClr val="dk1"/>
              </a:solidFill>
            </a:endParaRPr>
          </a:p>
          <a:p>
            <a:pPr indent="-342900" lvl="0" marL="457200" rtl="0">
              <a:spcBef>
                <a:spcPts val="0"/>
              </a:spcBef>
              <a:spcAft>
                <a:spcPts val="0"/>
              </a:spcAft>
              <a:buClr>
                <a:schemeClr val="dk1"/>
              </a:buClr>
              <a:buSzPts val="1800"/>
              <a:buChar char="●"/>
            </a:pPr>
            <a:r>
              <a:rPr lang="en" sz="1800">
                <a:solidFill>
                  <a:schemeClr val="dk1"/>
                </a:solidFill>
              </a:rPr>
              <a:t>PDF was converted to doc</a:t>
            </a:r>
            <a:endParaRPr sz="1800">
              <a:solidFill>
                <a:schemeClr val="dk1"/>
              </a:solidFill>
            </a:endParaRPr>
          </a:p>
          <a:p>
            <a:pPr indent="-342900" lvl="0" marL="457200" rtl="0">
              <a:spcBef>
                <a:spcPts val="0"/>
              </a:spcBef>
              <a:spcAft>
                <a:spcPts val="0"/>
              </a:spcAft>
              <a:buClr>
                <a:schemeClr val="dk1"/>
              </a:buClr>
              <a:buSzPts val="1800"/>
              <a:buChar char="●"/>
            </a:pPr>
            <a:r>
              <a:rPr lang="en" sz="1800">
                <a:solidFill>
                  <a:schemeClr val="dk1"/>
                </a:solidFill>
              </a:rPr>
              <a:t>[vocalsound] and [disfmarker] were removed from the file</a:t>
            </a:r>
            <a:endParaRPr sz="1800">
              <a:solidFill>
                <a:schemeClr val="dk1"/>
              </a:solidFill>
            </a:endParaRPr>
          </a:p>
          <a:p>
            <a:pPr indent="-342900" lvl="0" marL="457200" rtl="0">
              <a:spcBef>
                <a:spcPts val="0"/>
              </a:spcBef>
              <a:spcAft>
                <a:spcPts val="0"/>
              </a:spcAft>
              <a:buClr>
                <a:schemeClr val="dk1"/>
              </a:buClr>
              <a:buSzPts val="1800"/>
              <a:buChar char="●"/>
            </a:pPr>
            <a:r>
              <a:rPr lang="en" sz="1800">
                <a:solidFill>
                  <a:schemeClr val="dk1"/>
                </a:solidFill>
              </a:rPr>
              <a:t>Speaker diarization was removed</a:t>
            </a:r>
            <a:endParaRPr sz="18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Shape 31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600"/>
              <a:t>ATTRIBUTES</a:t>
            </a:r>
            <a:endParaRPr sz="3600"/>
          </a:p>
        </p:txBody>
      </p:sp>
      <p:sp>
        <p:nvSpPr>
          <p:cNvPr id="313" name="Shape 313"/>
          <p:cNvSpPr txBox="1"/>
          <p:nvPr/>
        </p:nvSpPr>
        <p:spPr>
          <a:xfrm>
            <a:off x="530350" y="1571075"/>
            <a:ext cx="5293500" cy="24717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Clr>
                <a:schemeClr val="dk1"/>
              </a:buClr>
              <a:buSzPts val="1800"/>
              <a:buChar char="●"/>
            </a:pPr>
            <a:r>
              <a:rPr lang="en" sz="1800">
                <a:solidFill>
                  <a:schemeClr val="dk1"/>
                </a:solidFill>
              </a:rPr>
              <a:t>Audio file</a:t>
            </a:r>
            <a:endParaRPr sz="1800">
              <a:solidFill>
                <a:schemeClr val="dk1"/>
              </a:solidFill>
            </a:endParaRPr>
          </a:p>
          <a:p>
            <a:pPr indent="-342900" lvl="0" marL="457200" rtl="0">
              <a:spcBef>
                <a:spcPts val="0"/>
              </a:spcBef>
              <a:spcAft>
                <a:spcPts val="0"/>
              </a:spcAft>
              <a:buClr>
                <a:schemeClr val="dk1"/>
              </a:buClr>
              <a:buSzPts val="1800"/>
              <a:buChar char="●"/>
            </a:pPr>
            <a:r>
              <a:rPr lang="en" sz="1800">
                <a:solidFill>
                  <a:schemeClr val="dk1"/>
                </a:solidFill>
              </a:rPr>
              <a:t>Transcript(XML and txt)</a:t>
            </a:r>
            <a:endParaRPr sz="1800">
              <a:solidFill>
                <a:schemeClr val="dk1"/>
              </a:solidFill>
            </a:endParaRPr>
          </a:p>
          <a:p>
            <a:pPr indent="-342900" lvl="0" marL="457200" rtl="0">
              <a:spcBef>
                <a:spcPts val="0"/>
              </a:spcBef>
              <a:spcAft>
                <a:spcPts val="0"/>
              </a:spcAft>
              <a:buClr>
                <a:schemeClr val="dk1"/>
              </a:buClr>
              <a:buSzPts val="1800"/>
              <a:buChar char="●"/>
            </a:pPr>
            <a:r>
              <a:rPr lang="en" sz="1800">
                <a:solidFill>
                  <a:schemeClr val="dk1"/>
                </a:solidFill>
              </a:rPr>
              <a:t>Extractive summary</a:t>
            </a:r>
            <a:endParaRPr sz="1800">
              <a:solidFill>
                <a:schemeClr val="dk1"/>
              </a:solidFill>
            </a:endParaRPr>
          </a:p>
          <a:p>
            <a:pPr indent="-342900" lvl="0" marL="457200" rtl="0">
              <a:spcBef>
                <a:spcPts val="0"/>
              </a:spcBef>
              <a:spcAft>
                <a:spcPts val="0"/>
              </a:spcAft>
              <a:buClr>
                <a:schemeClr val="dk1"/>
              </a:buClr>
              <a:buSzPts val="1800"/>
              <a:buChar char="●"/>
            </a:pPr>
            <a:r>
              <a:rPr lang="en" sz="1800">
                <a:solidFill>
                  <a:schemeClr val="dk1"/>
                </a:solidFill>
              </a:rPr>
              <a:t>Minutes of Meeting</a:t>
            </a:r>
            <a:endParaRPr sz="1800">
              <a:solidFill>
                <a:schemeClr val="dk1"/>
              </a:solidFill>
            </a:endParaRPr>
          </a:p>
          <a:p>
            <a:pPr indent="0" lvl="0" marL="0">
              <a:spcBef>
                <a:spcPts val="0"/>
              </a:spcBef>
              <a:spcAft>
                <a:spcPts val="0"/>
              </a:spcAft>
              <a:buNone/>
            </a:pPr>
            <a:r>
              <a:t/>
            </a:r>
            <a:endParaRPr sz="18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Shape 318"/>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t>WORK FLOW</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Shape 323"/>
          <p:cNvSpPr/>
          <p:nvPr/>
        </p:nvSpPr>
        <p:spPr>
          <a:xfrm>
            <a:off x="3132125" y="260175"/>
            <a:ext cx="1861200" cy="705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4" name="Shape 324"/>
          <p:cNvSpPr txBox="1"/>
          <p:nvPr/>
        </p:nvSpPr>
        <p:spPr>
          <a:xfrm>
            <a:off x="3212075" y="355275"/>
            <a:ext cx="1701300" cy="6102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a:t>Add members by the link</a:t>
            </a:r>
            <a:endParaRPr/>
          </a:p>
        </p:txBody>
      </p:sp>
      <p:cxnSp>
        <p:nvCxnSpPr>
          <p:cNvPr id="325" name="Shape 325"/>
          <p:cNvCxnSpPr/>
          <p:nvPr/>
        </p:nvCxnSpPr>
        <p:spPr>
          <a:xfrm flipH="1">
            <a:off x="4062725" y="965475"/>
            <a:ext cx="15000" cy="515400"/>
          </a:xfrm>
          <a:prstGeom prst="straightConnector1">
            <a:avLst/>
          </a:prstGeom>
          <a:noFill/>
          <a:ln cap="flat" cmpd="sng" w="9525">
            <a:solidFill>
              <a:schemeClr val="dk2"/>
            </a:solidFill>
            <a:prstDash val="solid"/>
            <a:round/>
            <a:headEnd len="med" w="med" type="none"/>
            <a:tailEnd len="med" w="med" type="triangle"/>
          </a:ln>
        </p:spPr>
      </p:cxnSp>
      <p:sp>
        <p:nvSpPr>
          <p:cNvPr id="326" name="Shape 326"/>
          <p:cNvSpPr/>
          <p:nvPr/>
        </p:nvSpPr>
        <p:spPr>
          <a:xfrm>
            <a:off x="3362225" y="1445775"/>
            <a:ext cx="1401000" cy="810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7" name="Shape 327"/>
          <p:cNvSpPr txBox="1"/>
          <p:nvPr/>
        </p:nvSpPr>
        <p:spPr>
          <a:xfrm>
            <a:off x="3612425" y="1568475"/>
            <a:ext cx="900600" cy="4602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a:t>Speech to text</a:t>
            </a:r>
            <a:endParaRPr/>
          </a:p>
        </p:txBody>
      </p:sp>
      <p:cxnSp>
        <p:nvCxnSpPr>
          <p:cNvPr id="328" name="Shape 328"/>
          <p:cNvCxnSpPr>
            <a:stCxn id="326" idx="4"/>
            <a:endCxn id="329" idx="0"/>
          </p:cNvCxnSpPr>
          <p:nvPr/>
        </p:nvCxnSpPr>
        <p:spPr>
          <a:xfrm>
            <a:off x="4062725" y="2256375"/>
            <a:ext cx="0" cy="375300"/>
          </a:xfrm>
          <a:prstGeom prst="straightConnector1">
            <a:avLst/>
          </a:prstGeom>
          <a:noFill/>
          <a:ln cap="flat" cmpd="sng" w="9525">
            <a:solidFill>
              <a:schemeClr val="dk2"/>
            </a:solidFill>
            <a:prstDash val="solid"/>
            <a:round/>
            <a:headEnd len="med" w="med" type="none"/>
            <a:tailEnd len="med" w="med" type="triangle"/>
          </a:ln>
        </p:spPr>
      </p:cxnSp>
      <p:sp>
        <p:nvSpPr>
          <p:cNvPr id="329" name="Shape 329"/>
          <p:cNvSpPr/>
          <p:nvPr/>
        </p:nvSpPr>
        <p:spPr>
          <a:xfrm>
            <a:off x="3277175" y="2631675"/>
            <a:ext cx="1571100" cy="860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0" name="Shape 330"/>
          <p:cNvSpPr txBox="1"/>
          <p:nvPr/>
        </p:nvSpPr>
        <p:spPr>
          <a:xfrm>
            <a:off x="3369725" y="2631675"/>
            <a:ext cx="1401000" cy="8106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a:t>Intermediate summarised document</a:t>
            </a:r>
            <a:endParaRPr/>
          </a:p>
          <a:p>
            <a:pPr indent="0" lvl="0" marL="0" algn="ctr">
              <a:spcBef>
                <a:spcPts val="0"/>
              </a:spcBef>
              <a:spcAft>
                <a:spcPts val="0"/>
              </a:spcAft>
              <a:buNone/>
            </a:pPr>
            <a:r>
              <a:t/>
            </a:r>
            <a:endParaRPr/>
          </a:p>
        </p:txBody>
      </p:sp>
      <p:cxnSp>
        <p:nvCxnSpPr>
          <p:cNvPr id="331" name="Shape 331"/>
          <p:cNvCxnSpPr>
            <a:stCxn id="330" idx="2"/>
          </p:cNvCxnSpPr>
          <p:nvPr/>
        </p:nvCxnSpPr>
        <p:spPr>
          <a:xfrm flipH="1">
            <a:off x="4062725" y="3442275"/>
            <a:ext cx="7500" cy="370200"/>
          </a:xfrm>
          <a:prstGeom prst="straightConnector1">
            <a:avLst/>
          </a:prstGeom>
          <a:noFill/>
          <a:ln cap="flat" cmpd="sng" w="9525">
            <a:solidFill>
              <a:schemeClr val="dk2"/>
            </a:solidFill>
            <a:prstDash val="solid"/>
            <a:round/>
            <a:headEnd len="med" w="med" type="none"/>
            <a:tailEnd len="med" w="med" type="triangle"/>
          </a:ln>
        </p:spPr>
      </p:cxnSp>
      <p:sp>
        <p:nvSpPr>
          <p:cNvPr id="332" name="Shape 332"/>
          <p:cNvSpPr/>
          <p:nvPr/>
        </p:nvSpPr>
        <p:spPr>
          <a:xfrm>
            <a:off x="3369725" y="3817575"/>
            <a:ext cx="1471200" cy="1055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3" name="Shape 333"/>
          <p:cNvSpPr txBox="1"/>
          <p:nvPr/>
        </p:nvSpPr>
        <p:spPr>
          <a:xfrm>
            <a:off x="3404825" y="3992775"/>
            <a:ext cx="1401000" cy="7053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a:t>Mail the MoM to the members</a:t>
            </a:r>
            <a:endParaRPr/>
          </a:p>
          <a:p>
            <a:pPr indent="0" lvl="0" marL="0">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Shape 338"/>
          <p:cNvSpPr txBox="1"/>
          <p:nvPr/>
        </p:nvSpPr>
        <p:spPr>
          <a:xfrm>
            <a:off x="270175" y="1131275"/>
            <a:ext cx="8685900" cy="3421800"/>
          </a:xfrm>
          <a:prstGeom prst="rect">
            <a:avLst/>
          </a:prstGeom>
          <a:noFill/>
          <a:ln>
            <a:noFill/>
          </a:ln>
        </p:spPr>
        <p:txBody>
          <a:bodyPr anchorCtr="0" anchor="t" bIns="91425" lIns="91425" spcFirstLastPara="1" rIns="91425" wrap="square" tIns="91425">
            <a:noAutofit/>
          </a:bodyPr>
          <a:lstStyle/>
          <a:p>
            <a:pPr indent="-368300" lvl="0" marL="457200" rtl="0">
              <a:spcBef>
                <a:spcPts val="0"/>
              </a:spcBef>
              <a:spcAft>
                <a:spcPts val="0"/>
              </a:spcAft>
              <a:buClr>
                <a:schemeClr val="dk1"/>
              </a:buClr>
              <a:buSzPts val="2200"/>
              <a:buAutoNum type="arabicPeriod"/>
            </a:pPr>
            <a:r>
              <a:rPr lang="en" sz="2200">
                <a:solidFill>
                  <a:schemeClr val="dk1"/>
                </a:solidFill>
              </a:rPr>
              <a:t>Used text rank algorithm(similar to page rank)</a:t>
            </a:r>
            <a:endParaRPr sz="2200">
              <a:solidFill>
                <a:schemeClr val="dk1"/>
              </a:solidFill>
            </a:endParaRPr>
          </a:p>
          <a:p>
            <a:pPr indent="0" lvl="0" marL="0" rtl="0">
              <a:spcBef>
                <a:spcPts val="0"/>
              </a:spcBef>
              <a:spcAft>
                <a:spcPts val="0"/>
              </a:spcAft>
              <a:buNone/>
            </a:pPr>
            <a:r>
              <a:rPr lang="en" sz="1800">
                <a:solidFill>
                  <a:schemeClr val="dk1"/>
                </a:solidFill>
              </a:rPr>
              <a:t>(ref: </a:t>
            </a:r>
            <a:r>
              <a:rPr lang="en" sz="1800" u="sng">
                <a:solidFill>
                  <a:schemeClr val="hlink"/>
                </a:solidFill>
                <a:hlinkClick r:id="rId3"/>
              </a:rPr>
              <a:t>https://web.eecs.umich.edu/~mihalcea/papers/mihalcea.emnlp04.pdf</a:t>
            </a:r>
            <a:r>
              <a:rPr lang="en" sz="1800">
                <a:solidFill>
                  <a:schemeClr val="dk1"/>
                </a:solidFill>
              </a:rPr>
              <a:t>)</a:t>
            </a:r>
            <a:endParaRPr sz="1800">
              <a:solidFill>
                <a:schemeClr val="dk1"/>
              </a:solidFill>
            </a:endParaRPr>
          </a:p>
          <a:p>
            <a:pPr indent="0" lvl="0" marL="0" rtl="0">
              <a:spcBef>
                <a:spcPts val="0"/>
              </a:spcBef>
              <a:spcAft>
                <a:spcPts val="0"/>
              </a:spcAft>
              <a:buNone/>
            </a:pPr>
            <a:r>
              <a:t/>
            </a:r>
            <a:endParaRPr sz="1800">
              <a:solidFill>
                <a:schemeClr val="dk1"/>
              </a:solidFill>
            </a:endParaRPr>
          </a:p>
          <a:p>
            <a:pPr indent="-368300" lvl="0" marL="457200" rtl="0">
              <a:spcBef>
                <a:spcPts val="0"/>
              </a:spcBef>
              <a:spcAft>
                <a:spcPts val="0"/>
              </a:spcAft>
              <a:buClr>
                <a:schemeClr val="dk1"/>
              </a:buClr>
              <a:buSzPts val="2200"/>
              <a:buAutoNum type="arabicPeriod"/>
            </a:pPr>
            <a:r>
              <a:rPr lang="en" sz="2200">
                <a:solidFill>
                  <a:schemeClr val="dk1"/>
                </a:solidFill>
              </a:rPr>
              <a:t>Used Google Speech Recognition API for speech to text and audio to text</a:t>
            </a:r>
            <a:endParaRPr sz="2200">
              <a:solidFill>
                <a:schemeClr val="dk1"/>
              </a:solidFill>
            </a:endParaRPr>
          </a:p>
          <a:p>
            <a:pPr indent="0" lvl="0" marL="0" rtl="0">
              <a:spcBef>
                <a:spcPts val="0"/>
              </a:spcBef>
              <a:spcAft>
                <a:spcPts val="0"/>
              </a:spcAft>
              <a:buNone/>
            </a:pPr>
            <a:r>
              <a:t/>
            </a:r>
            <a:endParaRPr sz="2200">
              <a:solidFill>
                <a:schemeClr val="dk1"/>
              </a:solidFill>
            </a:endParaRPr>
          </a:p>
          <a:p>
            <a:pPr indent="-368300" lvl="0" marL="457200">
              <a:spcBef>
                <a:spcPts val="0"/>
              </a:spcBef>
              <a:spcAft>
                <a:spcPts val="0"/>
              </a:spcAft>
              <a:buClr>
                <a:schemeClr val="dk1"/>
              </a:buClr>
              <a:buSzPts val="2200"/>
              <a:buAutoNum type="arabicPeriod"/>
            </a:pPr>
            <a:r>
              <a:rPr lang="en" sz="2200">
                <a:solidFill>
                  <a:schemeClr val="dk1"/>
                </a:solidFill>
              </a:rPr>
              <a:t>For comparing the result, used SequenceMatcher from difflib library</a:t>
            </a:r>
            <a:endParaRPr sz="22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